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4" r:id="rId6"/>
    <p:sldId id="265" r:id="rId7"/>
    <p:sldId id="269" r:id="rId8"/>
    <p:sldId id="266" r:id="rId9"/>
    <p:sldId id="267" r:id="rId10"/>
    <p:sldId id="268" r:id="rId11"/>
    <p:sldId id="260" r:id="rId12"/>
    <p:sldId id="261" r:id="rId13"/>
    <p:sldId id="262" r:id="rId14"/>
    <p:sldId id="263"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48" autoAdjust="0"/>
    <p:restoredTop sz="94660"/>
  </p:normalViewPr>
  <p:slideViewPr>
    <p:cSldViewPr>
      <p:cViewPr varScale="1">
        <p:scale>
          <a:sx n="105" d="100"/>
          <a:sy n="105" d="100"/>
        </p:scale>
        <p:origin x="227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E030A-0F9E-4EBC-8B1E-22E57E075559}" type="datetimeFigureOut">
              <a:rPr lang="en-US" smtClean="0"/>
              <a:t>7/29/2023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E4D93-35E9-46CA-945B-8D58C5BA8FC4}" type="slidenum">
              <a:rPr lang="en-US" smtClean="0"/>
              <a:t>‹#›</a:t>
            </a:fld>
            <a:endParaRPr lang="en-US"/>
          </a:p>
        </p:txBody>
      </p:sp>
    </p:spTree>
    <p:extLst>
      <p:ext uri="{BB962C8B-B14F-4D97-AF65-F5344CB8AC3E}">
        <p14:creationId xmlns:p14="http://schemas.microsoft.com/office/powerpoint/2010/main" val="1039579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E4D93-35E9-46CA-945B-8D58C5BA8FC4}" type="slidenum">
              <a:rPr lang="en-US" smtClean="0"/>
              <a:t>9</a:t>
            </a:fld>
            <a:endParaRPr lang="en-US"/>
          </a:p>
        </p:txBody>
      </p:sp>
    </p:spTree>
    <p:extLst>
      <p:ext uri="{BB962C8B-B14F-4D97-AF65-F5344CB8AC3E}">
        <p14:creationId xmlns:p14="http://schemas.microsoft.com/office/powerpoint/2010/main" val="757987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5E4D93-35E9-46CA-945B-8D58C5BA8FC4}" type="slidenum">
              <a:rPr lang="en-US" smtClean="0"/>
              <a:t>10</a:t>
            </a:fld>
            <a:endParaRPr lang="en-US"/>
          </a:p>
        </p:txBody>
      </p:sp>
    </p:spTree>
    <p:extLst>
      <p:ext uri="{BB962C8B-B14F-4D97-AF65-F5344CB8AC3E}">
        <p14:creationId xmlns:p14="http://schemas.microsoft.com/office/powerpoint/2010/main" val="2253751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2D2847-C981-4AF9-A1AD-A46FED2708F7}"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2D2847-C981-4AF9-A1AD-A46FED2708F7}"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2D2847-C981-4AF9-A1AD-A46FED2708F7}"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2D2847-C981-4AF9-A1AD-A46FED2708F7}"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2D2847-C981-4AF9-A1AD-A46FED2708F7}" type="datetimeFigureOut">
              <a:rPr lang="en-US" smtClean="0"/>
              <a:t>7/29/2023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2D2847-C981-4AF9-A1AD-A46FED2708F7}"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2D2847-C981-4AF9-A1AD-A46FED2708F7}" type="datetimeFigureOut">
              <a:rPr lang="en-US" smtClean="0"/>
              <a:t>7/29/2023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2D2847-C981-4AF9-A1AD-A46FED2708F7}" type="datetimeFigureOut">
              <a:rPr lang="en-US" smtClean="0"/>
              <a:t>7/29/2023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D2847-C981-4AF9-A1AD-A46FED2708F7}" type="datetimeFigureOut">
              <a:rPr lang="en-US" smtClean="0"/>
              <a:t>7/29/2023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2D2847-C981-4AF9-A1AD-A46FED2708F7}"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2D2847-C981-4AF9-A1AD-A46FED2708F7}" type="datetimeFigureOut">
              <a:rPr lang="en-US" smtClean="0"/>
              <a:t>7/29/2023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C6C8F3-0445-4B92-B65E-93D17307E24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D2847-C981-4AF9-A1AD-A46FED2708F7}" type="datetimeFigureOut">
              <a:rPr lang="en-US" smtClean="0"/>
              <a:t>7/29/2023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C6C8F3-0445-4B92-B65E-93D17307E24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daskaustav381@gmail.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drive.google.com/drive/folders/1LY_Lmz68-MWE8yWp7Gf85gssXD0gLQ6r?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huggingface.co/nreimers/MiniLM-L6-H384-uncas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l"/>
            <a:r>
              <a:rPr lang="en-IN" sz="2000" dirty="0">
                <a:solidFill>
                  <a:schemeClr val="tx1"/>
                </a:solidFill>
                <a:cs typeface="Arial" pitchFamily="34" charset="0"/>
              </a:rPr>
              <a:t>Team Name- </a:t>
            </a:r>
            <a:r>
              <a:rPr lang="en-IN" sz="2000" dirty="0" err="1">
                <a:solidFill>
                  <a:schemeClr val="tx1"/>
                </a:solidFill>
                <a:cs typeface="Arial" pitchFamily="34" charset="0"/>
              </a:rPr>
              <a:t>DataWiz</a:t>
            </a:r>
            <a:endParaRPr lang="en-IN" sz="2000" dirty="0">
              <a:solidFill>
                <a:schemeClr val="tx1"/>
              </a:solidFill>
              <a:cs typeface="Arial" pitchFamily="34" charset="0"/>
            </a:endParaRPr>
          </a:p>
          <a:p>
            <a:pPr algn="l"/>
            <a:r>
              <a:rPr lang="en-IN" sz="2000" dirty="0">
                <a:solidFill>
                  <a:schemeClr val="tx1"/>
                </a:solidFill>
                <a:cs typeface="Arial" pitchFamily="34" charset="0"/>
              </a:rPr>
              <a:t>Team Leader Name- Kaustav Das</a:t>
            </a:r>
          </a:p>
          <a:p>
            <a:pPr algn="l"/>
            <a:r>
              <a:rPr lang="en-IN" sz="2000" dirty="0">
                <a:solidFill>
                  <a:schemeClr val="tx1"/>
                </a:solidFill>
                <a:cs typeface="Arial" pitchFamily="34" charset="0"/>
              </a:rPr>
              <a:t>Team Leader Email Address- </a:t>
            </a:r>
            <a:r>
              <a:rPr lang="en-IN" sz="2000" dirty="0">
                <a:solidFill>
                  <a:schemeClr val="tx1"/>
                </a:solidFill>
                <a:cs typeface="Arial" pitchFamily="34" charset="0"/>
                <a:hlinkClick r:id="rId2"/>
              </a:rPr>
              <a:t>daskaustav381@gmail.com</a:t>
            </a:r>
            <a:endParaRPr lang="en-IN" sz="2000" dirty="0">
              <a:solidFill>
                <a:schemeClr val="tx1"/>
              </a:solidFill>
              <a:cs typeface="Arial" pitchFamily="34" charset="0"/>
            </a:endParaRPr>
          </a:p>
          <a:p>
            <a:pPr algn="l"/>
            <a:endParaRPr lang="en-IN" sz="2000" dirty="0">
              <a:solidFill>
                <a:schemeClr val="tx1"/>
              </a:solidFill>
              <a:cs typeface="Arial" pitchFamily="34" charset="0"/>
            </a:endParaRPr>
          </a:p>
          <a:p>
            <a:endParaRPr lang="en-US" dirty="0"/>
          </a:p>
        </p:txBody>
      </p:sp>
      <p:sp>
        <p:nvSpPr>
          <p:cNvPr id="4" name="Subtitle 2"/>
          <p:cNvSpPr>
            <a:spLocks noGrp="1"/>
          </p:cNvSpPr>
          <p:nvPr>
            <p:ph type="ctrTitle"/>
          </p:nvPr>
        </p:nvSpPr>
        <p:spPr/>
        <p:txBody>
          <a:bodyPr vert="horz" lIns="91440" tIns="45720" rIns="91440" bIns="45720" rtlCol="0" anchor="t">
            <a:normAutofit/>
          </a:bodyPr>
          <a:lstStyle/>
          <a:p>
            <a:r>
              <a:rPr lang="en-US" sz="4000" b="1" dirty="0">
                <a:latin typeface="Arial Black" pitchFamily="34" charset="0"/>
              </a:rPr>
              <a:t>Machine Learning </a:t>
            </a:r>
            <a:br>
              <a:rPr lang="en-US" sz="4000" b="1" dirty="0">
                <a:latin typeface="Arial Black" pitchFamily="34" charset="0"/>
              </a:rPr>
            </a:br>
            <a:r>
              <a:rPr lang="en-US" sz="4000" b="1" dirty="0">
                <a:solidFill>
                  <a:schemeClr val="tx1"/>
                </a:solidFill>
                <a:latin typeface="Arial Black" pitchFamily="34" charset="0"/>
                <a:ea typeface="+mn-lt"/>
                <a:cs typeface="+mn-lt"/>
              </a:rPr>
              <a:t>Hackathon</a:t>
            </a:r>
            <a:endParaRPr lang="en-US" sz="4000" dirty="0">
              <a:solidFill>
                <a:schemeClr val="tx1"/>
              </a:solidFill>
              <a:latin typeface="Arial Black" pitchFamily="34" charset="0"/>
              <a:cs typeface="Calibri"/>
            </a:endParaRPr>
          </a:p>
        </p:txBody>
      </p:sp>
      <p:pic>
        <p:nvPicPr>
          <p:cNvPr id="5" name="Picture 4" descr="Doceree_logo.png"/>
          <p:cNvPicPr>
            <a:picLocks noChangeAspect="1"/>
          </p:cNvPicPr>
          <p:nvPr/>
        </p:nvPicPr>
        <p:blipFill>
          <a:blip r:embed="rId3" cstate="print"/>
          <a:stretch>
            <a:fillRect/>
          </a:stretch>
        </p:blipFill>
        <p:spPr>
          <a:xfrm>
            <a:off x="6715140" y="357166"/>
            <a:ext cx="2063750" cy="428628"/>
          </a:xfrm>
          <a:prstGeom prst="rect">
            <a:avLst/>
          </a:prstGeom>
        </p:spPr>
      </p:pic>
      <p:pic>
        <p:nvPicPr>
          <p:cNvPr id="6" name="Picture 5" descr="CG-2023-logo.png"/>
          <p:cNvPicPr>
            <a:picLocks noChangeAspect="1"/>
          </p:cNvPicPr>
          <p:nvPr/>
        </p:nvPicPr>
        <p:blipFill>
          <a:blip r:embed="rId4"/>
          <a:stretch>
            <a:fillRect/>
          </a:stretch>
        </p:blipFill>
        <p:spPr>
          <a:xfrm>
            <a:off x="214282" y="285728"/>
            <a:ext cx="1866886" cy="6857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3"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4"/>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571472" y="1464455"/>
            <a:ext cx="7560840" cy="923330"/>
          </a:xfrm>
          <a:prstGeom prst="rect">
            <a:avLst/>
          </a:prstGeom>
          <a:noFill/>
        </p:spPr>
        <p:txBody>
          <a:bodyPr wrap="square" rtlCol="0">
            <a:spAutoFit/>
          </a:bodyPr>
          <a:lstStyle/>
          <a:p>
            <a:endParaRPr lang="en-US" dirty="0"/>
          </a:p>
          <a:p>
            <a:r>
              <a:rPr lang="en-US" b="1" dirty="0"/>
              <a:t>3. Modelling</a:t>
            </a:r>
          </a:p>
          <a:p>
            <a:endParaRPr lang="en-US" dirty="0"/>
          </a:p>
        </p:txBody>
      </p:sp>
      <p:sp>
        <p:nvSpPr>
          <p:cNvPr id="6" name="TextBox 5">
            <a:extLst>
              <a:ext uri="{FF2B5EF4-FFF2-40B4-BE49-F238E27FC236}">
                <a16:creationId xmlns:a16="http://schemas.microsoft.com/office/drawing/2014/main" id="{276345AF-1BF5-C973-A894-4C7EB04C876D}"/>
              </a:ext>
            </a:extLst>
          </p:cNvPr>
          <p:cNvSpPr txBox="1"/>
          <p:nvPr/>
        </p:nvSpPr>
        <p:spPr>
          <a:xfrm>
            <a:off x="683568" y="2204864"/>
            <a:ext cx="7632848" cy="646331"/>
          </a:xfrm>
          <a:prstGeom prst="rect">
            <a:avLst/>
          </a:prstGeom>
          <a:noFill/>
        </p:spPr>
        <p:txBody>
          <a:bodyPr wrap="square" rtlCol="0">
            <a:spAutoFit/>
          </a:bodyPr>
          <a:lstStyle/>
          <a:p>
            <a:r>
              <a:rPr lang="en-US" dirty="0"/>
              <a:t>(c). For modelling many models and ensemble of models were used and the best result submitted was given by base Random Forest i.e. 99.79% on test data.</a:t>
            </a:r>
          </a:p>
        </p:txBody>
      </p:sp>
      <p:pic>
        <p:nvPicPr>
          <p:cNvPr id="13" name="Picture 12">
            <a:extLst>
              <a:ext uri="{FF2B5EF4-FFF2-40B4-BE49-F238E27FC236}">
                <a16:creationId xmlns:a16="http://schemas.microsoft.com/office/drawing/2014/main" id="{73C4F100-B477-A538-C2CA-D8CBD6CA495C}"/>
              </a:ext>
            </a:extLst>
          </p:cNvPr>
          <p:cNvPicPr>
            <a:picLocks noChangeAspect="1"/>
          </p:cNvPicPr>
          <p:nvPr/>
        </p:nvPicPr>
        <p:blipFill>
          <a:blip r:embed="rId5"/>
          <a:stretch>
            <a:fillRect/>
          </a:stretch>
        </p:blipFill>
        <p:spPr>
          <a:xfrm>
            <a:off x="571472" y="3190842"/>
            <a:ext cx="7838496" cy="476316"/>
          </a:xfrm>
          <a:prstGeom prst="rect">
            <a:avLst/>
          </a:prstGeom>
        </p:spPr>
      </p:pic>
    </p:spTree>
    <p:extLst>
      <p:ext uri="{BB962C8B-B14F-4D97-AF65-F5344CB8AC3E}">
        <p14:creationId xmlns:p14="http://schemas.microsoft.com/office/powerpoint/2010/main" val="394054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071546"/>
            <a:ext cx="5972188" cy="1214446"/>
          </a:xfrm>
        </p:spPr>
        <p:txBody>
          <a:bodyPr>
            <a:normAutofit/>
          </a:bodyPr>
          <a:lstStyle/>
          <a:p>
            <a:pPr algn="l">
              <a:lnSpc>
                <a:spcPct val="115000"/>
              </a:lnSpc>
              <a:spcBef>
                <a:spcPts val="0"/>
              </a:spcBef>
              <a:defRPr/>
            </a:pPr>
            <a:r>
              <a:rPr lang="en-US" sz="2800" b="1" dirty="0">
                <a:latin typeface="Arial Black" pitchFamily="34" charset="0"/>
                <a:ea typeface="Verdana"/>
                <a:cs typeface="Verdana"/>
                <a:sym typeface="Verdana"/>
              </a:rPr>
              <a:t>Execution Demo (Video/ Screenshots) of the solution:</a:t>
            </a:r>
            <a:endParaRPr lang="en-US" sz="2800" dirty="0">
              <a:latin typeface="Arial Black" pitchFamily="34" charset="0"/>
            </a:endParaRPr>
          </a:p>
        </p:txBody>
      </p:sp>
      <p:pic>
        <p:nvPicPr>
          <p:cNvPr id="3" name="Picture 2" descr="Doceree_logo.png"/>
          <p:cNvPicPr>
            <a:picLocks noChangeAspect="1"/>
          </p:cNvPicPr>
          <p:nvPr/>
        </p:nvPicPr>
        <p:blipFill>
          <a:blip r:embed="rId4" cstate="print"/>
          <a:stretch>
            <a:fillRect/>
          </a:stretch>
        </p:blipFill>
        <p:spPr>
          <a:xfrm>
            <a:off x="6715140" y="285728"/>
            <a:ext cx="2063750" cy="428628"/>
          </a:xfrm>
          <a:prstGeom prst="rect">
            <a:avLst/>
          </a:prstGeom>
        </p:spPr>
      </p:pic>
      <p:pic>
        <p:nvPicPr>
          <p:cNvPr id="4" name="Picture 3" descr="CG-2023-logo.png"/>
          <p:cNvPicPr>
            <a:picLocks noChangeAspect="1"/>
          </p:cNvPicPr>
          <p:nvPr/>
        </p:nvPicPr>
        <p:blipFill>
          <a:blip r:embed="rId5"/>
          <a:stretch>
            <a:fillRect/>
          </a:stretch>
        </p:blipFill>
        <p:spPr>
          <a:xfrm>
            <a:off x="214282" y="285728"/>
            <a:ext cx="1866886" cy="685795"/>
          </a:xfrm>
          <a:prstGeom prst="rect">
            <a:avLst/>
          </a:prstGeom>
        </p:spPr>
      </p:pic>
      <p:pic>
        <p:nvPicPr>
          <p:cNvPr id="6" name="2023-07-03 23-20-54">
            <a:hlinkClick r:id="" action="ppaction://media"/>
            <a:extLst>
              <a:ext uri="{FF2B5EF4-FFF2-40B4-BE49-F238E27FC236}">
                <a16:creationId xmlns:a16="http://schemas.microsoft.com/office/drawing/2014/main" id="{70988D0B-74BA-828D-E376-CE2AE465B1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2125" y="2285992"/>
            <a:ext cx="7379750" cy="4151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928670"/>
            <a:ext cx="6186502" cy="1143008"/>
          </a:xfrm>
        </p:spPr>
        <p:txBody>
          <a:bodyPr>
            <a:normAutofit/>
          </a:bodyPr>
          <a:lstStyle/>
          <a:p>
            <a:pPr lvl="0" algn="l">
              <a:spcBef>
                <a:spcPts val="0"/>
              </a:spcBef>
              <a:defRPr/>
            </a:pPr>
            <a:r>
              <a:rPr lang="en-IN" sz="2800" b="1" dirty="0">
                <a:latin typeface="Arial Black" pitchFamily="34" charset="0"/>
                <a:ea typeface="Verdana" panose="020B0604030504040204" pitchFamily="34" charset="0"/>
              </a:rPr>
              <a:t>Source code in ZIP file/</a:t>
            </a:r>
            <a:r>
              <a:rPr lang="en-IN" sz="2800" b="1" dirty="0" err="1">
                <a:latin typeface="Arial Black" pitchFamily="34" charset="0"/>
                <a:ea typeface="Verdana" panose="020B0604030504040204" pitchFamily="34" charset="0"/>
              </a:rPr>
              <a:t>Github</a:t>
            </a:r>
            <a:r>
              <a:rPr lang="en-IN" sz="2800" b="1" dirty="0">
                <a:latin typeface="Arial Black" pitchFamily="34" charset="0"/>
                <a:ea typeface="Verdana" panose="020B0604030504040204" pitchFamily="34" charset="0"/>
              </a:rPr>
              <a:t> URL:</a:t>
            </a: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6F68A7DB-02CF-B246-174F-A5E1A3931CED}"/>
              </a:ext>
            </a:extLst>
          </p:cNvPr>
          <p:cNvSpPr txBox="1"/>
          <p:nvPr/>
        </p:nvSpPr>
        <p:spPr>
          <a:xfrm>
            <a:off x="683568" y="2204864"/>
            <a:ext cx="7056784" cy="1200329"/>
          </a:xfrm>
          <a:prstGeom prst="rect">
            <a:avLst/>
          </a:prstGeom>
          <a:noFill/>
        </p:spPr>
        <p:txBody>
          <a:bodyPr wrap="square" rtlCol="0">
            <a:spAutoFit/>
          </a:bodyPr>
          <a:lstStyle/>
          <a:p>
            <a:r>
              <a:rPr lang="en-US" dirty="0"/>
              <a:t>All my code can be found here along with the resultant </a:t>
            </a:r>
            <a:r>
              <a:rPr lang="en-US" dirty="0" err="1"/>
              <a:t>dataframe</a:t>
            </a:r>
            <a:r>
              <a:rPr lang="en-US" dirty="0"/>
              <a:t> :</a:t>
            </a:r>
          </a:p>
          <a:p>
            <a:endParaRPr lang="en-US" dirty="0"/>
          </a:p>
          <a:p>
            <a:r>
              <a:rPr lang="en-US" dirty="0">
                <a:hlinkClick r:id="rId4"/>
              </a:rPr>
              <a:t>https://drive.google.com/drive/folders/1LY_Lmz68-MWE8yWp7Gf85gssXD0gLQ6r?usp=sharing</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785818"/>
          </a:xfrm>
        </p:spPr>
        <p:txBody>
          <a:bodyPr>
            <a:normAutofit/>
          </a:bodyPr>
          <a:lstStyle/>
          <a:p>
            <a:pPr algn="l">
              <a:spcBef>
                <a:spcPts val="0"/>
              </a:spcBef>
              <a:defRPr/>
            </a:pPr>
            <a:r>
              <a:rPr lang="en-IN" sz="2800" b="1" dirty="0">
                <a:latin typeface="Arial Black" pitchFamily="34" charset="0"/>
                <a:ea typeface="Verdana" panose="020B0604030504040204" pitchFamily="34" charset="0"/>
              </a:rPr>
              <a:t>Additional comments (optional):</a:t>
            </a: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5" name="Picture 4" descr="CG-2023-logo.png"/>
          <p:cNvPicPr>
            <a:picLocks noChangeAspect="1"/>
          </p:cNvPicPr>
          <p:nvPr/>
        </p:nvPicPr>
        <p:blipFill>
          <a:blip r:embed="rId3"/>
          <a:stretch>
            <a:fillRect/>
          </a:stretch>
        </p:blipFill>
        <p:spPr>
          <a:xfrm>
            <a:off x="214282" y="285728"/>
            <a:ext cx="1866886" cy="685795"/>
          </a:xfrm>
          <a:prstGeom prst="rect">
            <a:avLst/>
          </a:prstGeom>
        </p:spPr>
      </p:pic>
      <p:sp>
        <p:nvSpPr>
          <p:cNvPr id="4" name="TextBox 3">
            <a:extLst>
              <a:ext uri="{FF2B5EF4-FFF2-40B4-BE49-F238E27FC236}">
                <a16:creationId xmlns:a16="http://schemas.microsoft.com/office/drawing/2014/main" id="{D7A66621-4987-F2A0-9463-06E6857A4CD9}"/>
              </a:ext>
            </a:extLst>
          </p:cNvPr>
          <p:cNvSpPr txBox="1"/>
          <p:nvPr/>
        </p:nvSpPr>
        <p:spPr>
          <a:xfrm>
            <a:off x="1043608" y="1772816"/>
            <a:ext cx="7200800" cy="2862322"/>
          </a:xfrm>
          <a:prstGeom prst="rect">
            <a:avLst/>
          </a:prstGeom>
          <a:noFill/>
        </p:spPr>
        <p:txBody>
          <a:bodyPr wrap="square" rtlCol="0">
            <a:spAutoFit/>
          </a:bodyPr>
          <a:lstStyle/>
          <a:p>
            <a:pPr marL="342900" indent="-342900">
              <a:buAutoNum type="arabicPeriod"/>
            </a:pPr>
            <a:r>
              <a:rPr lang="en-US" dirty="0"/>
              <a:t>A deep learning approach that caters for both the categorical features and word embeddings will immediately produce better results on this.</a:t>
            </a:r>
          </a:p>
          <a:p>
            <a:pPr marL="342900" indent="-342900">
              <a:buAutoNum type="arabicPeriod"/>
            </a:pPr>
            <a:r>
              <a:rPr lang="en-US" dirty="0"/>
              <a:t>About 60 percent of the models, performance is attributed to the heavy feature engineering as is evident that even a relatively simple ensemble model like random forest produces such accurate results.</a:t>
            </a:r>
          </a:p>
          <a:p>
            <a:pPr marL="342900" indent="-342900">
              <a:buAutoNum type="arabicPeriod"/>
            </a:pPr>
            <a:r>
              <a:rPr lang="en-US" dirty="0"/>
              <a:t>My goal was to create a very efficient model without relying on the cutting-edge deep learning techniques and transformer architecture and that I think has been fulfilled. Model takes less than 10 mins to train and produces significantly good results as evident from the score obtained.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1571612"/>
            <a:ext cx="8229600" cy="3143272"/>
          </a:xfrm>
        </p:spPr>
        <p:txBody>
          <a:bodyPr/>
          <a:lstStyle/>
          <a:p>
            <a:r>
              <a:rPr lang="en-US" dirty="0">
                <a:latin typeface="Arial Black" pitchFamily="34" charset="0"/>
              </a:rPr>
              <a:t>THANK YOU!</a:t>
            </a:r>
          </a:p>
        </p:txBody>
      </p:sp>
      <p:pic>
        <p:nvPicPr>
          <p:cNvPr id="4" name="Picture 3"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5" name="Picture 4" descr="CG-2023-logo.png"/>
          <p:cNvPicPr>
            <a:picLocks noChangeAspect="1"/>
          </p:cNvPicPr>
          <p:nvPr/>
        </p:nvPicPr>
        <p:blipFill>
          <a:blip r:embed="rId3"/>
          <a:stretch>
            <a:fillRect/>
          </a:stretch>
        </p:blipFill>
        <p:spPr>
          <a:xfrm>
            <a:off x="214282" y="285728"/>
            <a:ext cx="1866886" cy="685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928670"/>
            <a:ext cx="6000792" cy="1357322"/>
          </a:xfrm>
        </p:spPr>
        <p:txBody>
          <a:bodyPr>
            <a:normAutofit/>
          </a:bodyPr>
          <a:lstStyle/>
          <a:p>
            <a:pPr lvl="0" algn="l"/>
            <a:r>
              <a:rPr lang="en-US" sz="2800" b="1" dirty="0">
                <a:latin typeface="Arial Black" pitchFamily="34" charset="0"/>
                <a:ea typeface="Verdana" pitchFamily="34" charset="0"/>
              </a:rPr>
              <a:t>Brief Description of the Problem at hand: </a:t>
            </a:r>
            <a:endParaRPr lang="en-US" sz="2800" dirty="0">
              <a:latin typeface="Arial Black" pitchFamily="34" charset="0"/>
            </a:endParaRPr>
          </a:p>
        </p:txBody>
      </p:sp>
      <p:pic>
        <p:nvPicPr>
          <p:cNvPr id="4" name="Picture 3" descr="Doceree_logo.png"/>
          <p:cNvPicPr>
            <a:picLocks noChangeAspect="1"/>
          </p:cNvPicPr>
          <p:nvPr/>
        </p:nvPicPr>
        <p:blipFill>
          <a:blip r:embed="rId2" cstate="print"/>
          <a:stretch>
            <a:fillRect/>
          </a:stretch>
        </p:blipFill>
        <p:spPr>
          <a:xfrm>
            <a:off x="6786578" y="357166"/>
            <a:ext cx="2063750" cy="428628"/>
          </a:xfrm>
          <a:prstGeom prst="rect">
            <a:avLst/>
          </a:prstGeom>
        </p:spPr>
      </p:pic>
      <p:pic>
        <p:nvPicPr>
          <p:cNvPr id="5" name="Picture 4" descr="CG-2023-logo.png"/>
          <p:cNvPicPr>
            <a:picLocks noChangeAspect="1"/>
          </p:cNvPicPr>
          <p:nvPr/>
        </p:nvPicPr>
        <p:blipFill>
          <a:blip r:embed="rId3"/>
          <a:stretch>
            <a:fillRect/>
          </a:stretch>
        </p:blipFill>
        <p:spPr>
          <a:xfrm>
            <a:off x="285720" y="285728"/>
            <a:ext cx="1866886" cy="685795"/>
          </a:xfrm>
          <a:prstGeom prst="rect">
            <a:avLst/>
          </a:prstGeom>
        </p:spPr>
      </p:pic>
      <p:sp>
        <p:nvSpPr>
          <p:cNvPr id="3" name="TextBox 2">
            <a:extLst>
              <a:ext uri="{FF2B5EF4-FFF2-40B4-BE49-F238E27FC236}">
                <a16:creationId xmlns:a16="http://schemas.microsoft.com/office/drawing/2014/main" id="{50A95852-AB6A-20B9-D45C-E1A776040A0D}"/>
              </a:ext>
            </a:extLst>
          </p:cNvPr>
          <p:cNvSpPr txBox="1"/>
          <p:nvPr/>
        </p:nvSpPr>
        <p:spPr>
          <a:xfrm>
            <a:off x="899592" y="2348880"/>
            <a:ext cx="7776864" cy="3139321"/>
          </a:xfrm>
          <a:prstGeom prst="rect">
            <a:avLst/>
          </a:prstGeom>
          <a:noFill/>
        </p:spPr>
        <p:txBody>
          <a:bodyPr wrap="square" rtlCol="0">
            <a:spAutoFit/>
          </a:bodyPr>
          <a:lstStyle/>
          <a:p>
            <a:r>
              <a:rPr lang="en-US" dirty="0"/>
              <a:t>The problem given is two folds, based on the dataset that is the ad server log.</a:t>
            </a:r>
          </a:p>
          <a:p>
            <a:endParaRPr lang="en-US" dirty="0"/>
          </a:p>
          <a:p>
            <a:pPr marL="342900" indent="-342900">
              <a:buFont typeface="+mj-lt"/>
              <a:buAutoNum type="arabicPeriod"/>
            </a:pPr>
            <a:r>
              <a:rPr lang="en-US" dirty="0"/>
              <a:t>Based on the user behavior recorded in the dataset classify whether the user is a health care professional or not (IS_HCP -&gt; 0/1).</a:t>
            </a:r>
          </a:p>
          <a:p>
            <a:pPr marL="342900" indent="-342900">
              <a:buFont typeface="+mj-lt"/>
              <a:buAutoNum type="arabicPeriod"/>
            </a:pPr>
            <a:r>
              <a:rPr lang="en-US" dirty="0"/>
              <a:t>Based on the user behavior recorded try to predict the Taxonomy of the user. The 2</a:t>
            </a:r>
            <a:r>
              <a:rPr lang="en-US" baseline="30000" dirty="0"/>
              <a:t>nd</a:t>
            </a:r>
            <a:r>
              <a:rPr lang="en-US" dirty="0"/>
              <a:t> problem statement was a more complex one and required a lot more data than was provided. Although task itself becomes fairly evident on further analysis of the problem. Taxonomy is provided through codes ,for example 2084P0800X, 207RG0100X which denotes the specialization that is the specific field of specialization to be exact. There is 207 unique taxonomy codes to classify from.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000108"/>
            <a:ext cx="5829312" cy="1071570"/>
          </a:xfrm>
        </p:spPr>
        <p:txBody>
          <a:bodyPr>
            <a:normAutofit/>
          </a:bodyPr>
          <a:lstStyle/>
          <a:p>
            <a:pPr algn="l"/>
            <a:r>
              <a:rPr lang="en-US" sz="2800" b="1" dirty="0">
                <a:latin typeface="Arial Black" pitchFamily="34" charset="0"/>
                <a:ea typeface="Verdana"/>
                <a:cs typeface="Verdana"/>
                <a:sym typeface="Verdana"/>
              </a:rPr>
              <a:t>Solution proposed and description:</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357166"/>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2BB65D33-B6CB-297A-4817-1085FF85CD78}"/>
              </a:ext>
            </a:extLst>
          </p:cNvPr>
          <p:cNvSpPr txBox="1"/>
          <p:nvPr/>
        </p:nvSpPr>
        <p:spPr>
          <a:xfrm>
            <a:off x="755576" y="2204864"/>
            <a:ext cx="8208912" cy="2585323"/>
          </a:xfrm>
          <a:prstGeom prst="rect">
            <a:avLst/>
          </a:prstGeom>
          <a:noFill/>
        </p:spPr>
        <p:txBody>
          <a:bodyPr wrap="square" rtlCol="0">
            <a:spAutoFit/>
          </a:bodyPr>
          <a:lstStyle/>
          <a:p>
            <a:r>
              <a:rPr lang="en-US" dirty="0"/>
              <a:t>As with any data science problem majority of the solution finding is based on creating a good, and robust dataset with using as many features as possible while reducing variance and then training a ml model on it.</a:t>
            </a:r>
          </a:p>
          <a:p>
            <a:endParaRPr lang="en-US" dirty="0"/>
          </a:p>
          <a:p>
            <a:r>
              <a:rPr lang="en-US" dirty="0"/>
              <a:t>The challenge for this  problem statement  was to utilize all the significant categorical columns along with the textual data given in the dataset. To do so, what I have done is create a single data frame that contains both of the categorical and textual data available in a meaningfully low dimensional format. This, produced great result as it boosted the model performance score to 99.79 percent on the test data itself.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683568" y="1618265"/>
            <a:ext cx="7560840" cy="4801314"/>
          </a:xfrm>
          <a:prstGeom prst="rect">
            <a:avLst/>
          </a:prstGeom>
          <a:noFill/>
        </p:spPr>
        <p:txBody>
          <a:bodyPr wrap="square" rtlCol="0">
            <a:spAutoFit/>
          </a:bodyPr>
          <a:lstStyle/>
          <a:p>
            <a:r>
              <a:rPr lang="en-US" dirty="0"/>
              <a:t>I will be explaining my approach in a series of steps:</a:t>
            </a:r>
          </a:p>
          <a:p>
            <a:endParaRPr lang="en-US" dirty="0"/>
          </a:p>
          <a:p>
            <a:pPr marL="342900" indent="-342900">
              <a:buAutoNum type="arabicPeriod"/>
            </a:pPr>
            <a:r>
              <a:rPr lang="en-US" sz="2000" b="1" dirty="0"/>
              <a:t>Feature Engineering</a:t>
            </a:r>
            <a:r>
              <a:rPr lang="en-US" sz="2000" dirty="0"/>
              <a:t>:</a:t>
            </a:r>
          </a:p>
          <a:p>
            <a:r>
              <a:rPr lang="en-US" dirty="0"/>
              <a:t>Most of the feature engineering steps done is common and shared between          both the tasks: </a:t>
            </a:r>
          </a:p>
          <a:p>
            <a:r>
              <a:rPr lang="en-US" b="1" dirty="0"/>
              <a:t>(a). </a:t>
            </a:r>
            <a:r>
              <a:rPr lang="en-US" dirty="0"/>
              <a:t>Removal of </a:t>
            </a:r>
            <a:r>
              <a:rPr lang="en-US" dirty="0" err="1"/>
              <a:t>stopwords</a:t>
            </a:r>
            <a:r>
              <a:rPr lang="en-US" dirty="0"/>
              <a:t> from the KEYWORDS column and  changing them into  a lower-case format.</a:t>
            </a:r>
          </a:p>
          <a:p>
            <a:r>
              <a:rPr lang="en-US" b="1" dirty="0"/>
              <a:t>(b). </a:t>
            </a:r>
            <a:r>
              <a:rPr lang="en-US" dirty="0"/>
              <a:t>Tokenizing the keywords and creating a corpus of words for further modelling purpose.</a:t>
            </a:r>
          </a:p>
          <a:p>
            <a:r>
              <a:rPr lang="en-US" b="1" dirty="0"/>
              <a:t>(c). </a:t>
            </a:r>
            <a:r>
              <a:rPr lang="en-US" dirty="0"/>
              <a:t>The data was also checked for more erroneous constructs in the keyword column but none were found and after this step our vocabulary contained about </a:t>
            </a:r>
            <a:r>
              <a:rPr lang="en-US" b="1" dirty="0"/>
              <a:t>1500 unique words</a:t>
            </a:r>
            <a:r>
              <a:rPr lang="en-US" dirty="0"/>
              <a:t>.</a:t>
            </a:r>
          </a:p>
          <a:p>
            <a:r>
              <a:rPr lang="en-US" b="1" dirty="0"/>
              <a:t>(d). </a:t>
            </a:r>
            <a:r>
              <a:rPr lang="en-US" dirty="0"/>
              <a:t>To further increase our vocabulary of words we also used the </a:t>
            </a:r>
            <a:r>
              <a:rPr lang="en-US" dirty="0" err="1"/>
              <a:t>url</a:t>
            </a:r>
            <a:r>
              <a:rPr lang="en-US" dirty="0"/>
              <a:t> column from which we extracted the various WEBSITE names and used that as categorical feature. And the rest of the </a:t>
            </a:r>
            <a:r>
              <a:rPr lang="en-US" dirty="0" err="1"/>
              <a:t>url</a:t>
            </a:r>
            <a:r>
              <a:rPr lang="en-US" dirty="0"/>
              <a:t> was checked for more significant words in the </a:t>
            </a:r>
            <a:r>
              <a:rPr lang="en-US" dirty="0" err="1"/>
              <a:t>url</a:t>
            </a:r>
            <a:r>
              <a:rPr lang="en-US" dirty="0"/>
              <a:t> path and upon discovery of such words they were added bringing our total corpus to have about </a:t>
            </a:r>
            <a:r>
              <a:rPr lang="en-US" b="1" dirty="0"/>
              <a:t>8000 unique words.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683568" y="1618265"/>
            <a:ext cx="7560840" cy="3139321"/>
          </a:xfrm>
          <a:prstGeom prst="rect">
            <a:avLst/>
          </a:prstGeom>
          <a:noFill/>
        </p:spPr>
        <p:txBody>
          <a:bodyPr wrap="square" rtlCol="0">
            <a:spAutoFit/>
          </a:bodyPr>
          <a:lstStyle/>
          <a:p>
            <a:endParaRPr lang="en-US" dirty="0"/>
          </a:p>
          <a:p>
            <a:r>
              <a:rPr lang="en-US" dirty="0"/>
              <a:t>(e). Columns like </a:t>
            </a:r>
            <a:r>
              <a:rPr lang="en-US" b="1" dirty="0"/>
              <a:t>DEVICETYPE</a:t>
            </a:r>
            <a:r>
              <a:rPr lang="en-US" dirty="0"/>
              <a:t>, </a:t>
            </a:r>
            <a:r>
              <a:rPr lang="en-US" b="1" dirty="0"/>
              <a:t>PLATFORMTYPE</a:t>
            </a:r>
            <a:r>
              <a:rPr lang="en-US" dirty="0"/>
              <a:t>, and the </a:t>
            </a:r>
            <a:r>
              <a:rPr lang="en-US" b="1" dirty="0"/>
              <a:t>WEBSITE</a:t>
            </a:r>
            <a:r>
              <a:rPr lang="en-US" dirty="0"/>
              <a:t> names we derived in the previous steps were converted into categorical features with the help of Label Encoder and used in our dataset.</a:t>
            </a:r>
          </a:p>
          <a:p>
            <a:endParaRPr lang="en-US" dirty="0"/>
          </a:p>
          <a:p>
            <a:r>
              <a:rPr lang="en-US" dirty="0"/>
              <a:t>(f). Another column that we tried to use was the </a:t>
            </a:r>
            <a:r>
              <a:rPr lang="en-US" b="1" dirty="0"/>
              <a:t>BIDREQUESTIP</a:t>
            </a:r>
            <a:r>
              <a:rPr lang="en-US" dirty="0"/>
              <a:t> column for both the </a:t>
            </a:r>
            <a:r>
              <a:rPr lang="en-US" b="1" dirty="0"/>
              <a:t>USERCITY</a:t>
            </a:r>
            <a:r>
              <a:rPr lang="en-US" dirty="0"/>
              <a:t> column and the </a:t>
            </a:r>
            <a:r>
              <a:rPr lang="en-US" b="1" dirty="0"/>
              <a:t>USERZIPCODE</a:t>
            </a:r>
            <a:r>
              <a:rPr lang="en-US" dirty="0"/>
              <a:t> column had null data. So in this step we tried to use the </a:t>
            </a:r>
            <a:r>
              <a:rPr lang="en-US" b="1" dirty="0" err="1"/>
              <a:t>ipdata</a:t>
            </a:r>
            <a:r>
              <a:rPr lang="en-US" dirty="0"/>
              <a:t> </a:t>
            </a:r>
            <a:r>
              <a:rPr lang="en-US" dirty="0" err="1"/>
              <a:t>api</a:t>
            </a:r>
            <a:r>
              <a:rPr lang="en-US" dirty="0"/>
              <a:t> to fetch the cities for the given IPS which had missing cities. </a:t>
            </a:r>
          </a:p>
          <a:p>
            <a:endParaRPr lang="en-US" dirty="0"/>
          </a:p>
          <a:p>
            <a:endParaRPr lang="en-US" dirty="0"/>
          </a:p>
        </p:txBody>
      </p:sp>
    </p:spTree>
    <p:extLst>
      <p:ext uri="{BB962C8B-B14F-4D97-AF65-F5344CB8AC3E}">
        <p14:creationId xmlns:p14="http://schemas.microsoft.com/office/powerpoint/2010/main" val="192982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571472" y="1491280"/>
            <a:ext cx="7560840" cy="5355312"/>
          </a:xfrm>
          <a:prstGeom prst="rect">
            <a:avLst/>
          </a:prstGeom>
          <a:noFill/>
        </p:spPr>
        <p:txBody>
          <a:bodyPr wrap="square" rtlCol="0">
            <a:spAutoFit/>
          </a:bodyPr>
          <a:lstStyle/>
          <a:p>
            <a:endParaRPr lang="en-US" dirty="0"/>
          </a:p>
          <a:p>
            <a:r>
              <a:rPr lang="en-US" b="1" dirty="0"/>
              <a:t>2. Eliminating imbalance:</a:t>
            </a:r>
          </a:p>
          <a:p>
            <a:endParaRPr lang="en-US" dirty="0"/>
          </a:p>
          <a:p>
            <a:pPr marL="342900" indent="-342900">
              <a:buAutoNum type="alphaLcParenBoth"/>
            </a:pPr>
            <a:r>
              <a:rPr lang="en-US" dirty="0"/>
              <a:t>For the binary classification problem of whether a person is a health care professional or not a class imbalance was seen. With </a:t>
            </a:r>
            <a:r>
              <a:rPr lang="en-US" b="1" dirty="0"/>
              <a:t>79,756</a:t>
            </a:r>
            <a:r>
              <a:rPr lang="en-US" dirty="0"/>
              <a:t> people belonging to non-HCP class and  only </a:t>
            </a:r>
            <a:r>
              <a:rPr lang="en-US" b="1" dirty="0"/>
              <a:t>34,180</a:t>
            </a:r>
            <a:r>
              <a:rPr lang="en-US" dirty="0"/>
              <a:t> people belonging to HCP class, which could potentially create a bias problem for our machine learning models. To solve that </a:t>
            </a:r>
            <a:r>
              <a:rPr lang="en-US" b="1" dirty="0"/>
              <a:t>SMOTE</a:t>
            </a:r>
            <a:r>
              <a:rPr lang="en-US" dirty="0"/>
              <a:t> was used to oversample the </a:t>
            </a:r>
            <a:r>
              <a:rPr lang="en-US" b="1" dirty="0"/>
              <a:t>minority HCP class</a:t>
            </a:r>
            <a:r>
              <a:rPr lang="en-US" dirty="0"/>
              <a:t> to </a:t>
            </a:r>
            <a:r>
              <a:rPr lang="en-US" b="1" dirty="0"/>
              <a:t>79,756</a:t>
            </a:r>
            <a:r>
              <a:rPr lang="en-US" dirty="0"/>
              <a:t> rows and also increased the model performance.</a:t>
            </a:r>
          </a:p>
          <a:p>
            <a:pPr marL="342900" indent="-342900">
              <a:buAutoNum type="alphaLcParenBoth"/>
            </a:pPr>
            <a:r>
              <a:rPr lang="en-US" dirty="0"/>
              <a:t> Now for the taxonomy classification problem there were more than </a:t>
            </a:r>
            <a:r>
              <a:rPr lang="en-US" b="1" dirty="0"/>
              <a:t>144</a:t>
            </a:r>
            <a:r>
              <a:rPr lang="en-US" dirty="0"/>
              <a:t> classes out of </a:t>
            </a:r>
            <a:r>
              <a:rPr lang="en-US" b="1" dirty="0"/>
              <a:t>207</a:t>
            </a:r>
            <a:r>
              <a:rPr lang="en-US" dirty="0"/>
              <a:t>  classes  that had less than 10 samples some even having just one while the dominant classes ranged from </a:t>
            </a:r>
            <a:r>
              <a:rPr lang="en-US" b="1" dirty="0"/>
              <a:t>800 to 7000 </a:t>
            </a:r>
            <a:r>
              <a:rPr lang="en-US" dirty="0"/>
              <a:t>samples per class, so yet again an oversampling strategy was used where any class that had less than a </a:t>
            </a:r>
            <a:r>
              <a:rPr lang="en-US" b="1" dirty="0"/>
              <a:t>100</a:t>
            </a:r>
            <a:r>
              <a:rPr lang="en-US" dirty="0"/>
              <a:t> samples were oversampled to have </a:t>
            </a:r>
            <a:r>
              <a:rPr lang="en-US" b="1" dirty="0"/>
              <a:t>100</a:t>
            </a:r>
            <a:r>
              <a:rPr lang="en-US" dirty="0"/>
              <a:t> samples  using random over sampler. </a:t>
            </a:r>
          </a:p>
          <a:p>
            <a:pPr marL="342900" indent="-342900">
              <a:buAutoNum type="alphaLcParenBoth"/>
            </a:pPr>
            <a:r>
              <a:rPr lang="en-US" dirty="0"/>
              <a:t>An obvious observation made about the problem is that only HCP people have a taxonomy assigned to them but again even among them some didn’t have a taxonomy which gave rise to a new </a:t>
            </a:r>
            <a:r>
              <a:rPr lang="en-US" b="1" dirty="0"/>
              <a:t>MISSING</a:t>
            </a:r>
            <a:r>
              <a:rPr lang="en-US" dirty="0"/>
              <a:t> class.</a:t>
            </a:r>
          </a:p>
          <a:p>
            <a:endParaRPr lang="en-US" dirty="0"/>
          </a:p>
        </p:txBody>
      </p:sp>
    </p:spTree>
    <p:extLst>
      <p:ext uri="{BB962C8B-B14F-4D97-AF65-F5344CB8AC3E}">
        <p14:creationId xmlns:p14="http://schemas.microsoft.com/office/powerpoint/2010/main" val="3741319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571472" y="1491280"/>
            <a:ext cx="7560840" cy="646331"/>
          </a:xfrm>
          <a:prstGeom prst="rect">
            <a:avLst/>
          </a:prstGeom>
          <a:noFill/>
        </p:spPr>
        <p:txBody>
          <a:bodyPr wrap="square" rtlCol="0">
            <a:spAutoFit/>
          </a:bodyPr>
          <a:lstStyle/>
          <a:p>
            <a:endParaRPr lang="en-US" dirty="0"/>
          </a:p>
          <a:p>
            <a:endParaRPr lang="en-US" dirty="0"/>
          </a:p>
        </p:txBody>
      </p:sp>
      <p:pic>
        <p:nvPicPr>
          <p:cNvPr id="7" name="Picture 6">
            <a:extLst>
              <a:ext uri="{FF2B5EF4-FFF2-40B4-BE49-F238E27FC236}">
                <a16:creationId xmlns:a16="http://schemas.microsoft.com/office/drawing/2014/main" id="{7F73290A-193D-6F46-F5B7-25A671621CD9}"/>
              </a:ext>
            </a:extLst>
          </p:cNvPr>
          <p:cNvPicPr>
            <a:picLocks noChangeAspect="1"/>
          </p:cNvPicPr>
          <p:nvPr/>
        </p:nvPicPr>
        <p:blipFill>
          <a:blip r:embed="rId4"/>
          <a:stretch>
            <a:fillRect/>
          </a:stretch>
        </p:blipFill>
        <p:spPr>
          <a:xfrm>
            <a:off x="2195736" y="2027679"/>
            <a:ext cx="4041724" cy="4095106"/>
          </a:xfrm>
          <a:prstGeom prst="rect">
            <a:avLst/>
          </a:prstGeom>
        </p:spPr>
      </p:pic>
      <p:sp>
        <p:nvSpPr>
          <p:cNvPr id="9" name="TextBox 8">
            <a:extLst>
              <a:ext uri="{FF2B5EF4-FFF2-40B4-BE49-F238E27FC236}">
                <a16:creationId xmlns:a16="http://schemas.microsoft.com/office/drawing/2014/main" id="{173985EC-839C-8EAA-81CE-EAF275401F83}"/>
              </a:ext>
            </a:extLst>
          </p:cNvPr>
          <p:cNvSpPr txBox="1"/>
          <p:nvPr/>
        </p:nvSpPr>
        <p:spPr>
          <a:xfrm>
            <a:off x="571472" y="1629779"/>
            <a:ext cx="4572000" cy="369332"/>
          </a:xfrm>
          <a:prstGeom prst="rect">
            <a:avLst/>
          </a:prstGeom>
          <a:noFill/>
        </p:spPr>
        <p:txBody>
          <a:bodyPr wrap="square">
            <a:spAutoFit/>
          </a:bodyPr>
          <a:lstStyle/>
          <a:p>
            <a:r>
              <a:rPr lang="en-US" b="1" dirty="0"/>
              <a:t>2. Eliminating imbalance (class distribution):</a:t>
            </a:r>
          </a:p>
        </p:txBody>
      </p:sp>
    </p:spTree>
    <p:extLst>
      <p:ext uri="{BB962C8B-B14F-4D97-AF65-F5344CB8AC3E}">
        <p14:creationId xmlns:p14="http://schemas.microsoft.com/office/powerpoint/2010/main" val="296097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2"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3"/>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571472" y="1464455"/>
            <a:ext cx="7560840" cy="3416320"/>
          </a:xfrm>
          <a:prstGeom prst="rect">
            <a:avLst/>
          </a:prstGeom>
          <a:noFill/>
        </p:spPr>
        <p:txBody>
          <a:bodyPr wrap="square" rtlCol="0">
            <a:spAutoFit/>
          </a:bodyPr>
          <a:lstStyle/>
          <a:p>
            <a:endParaRPr lang="en-US" dirty="0"/>
          </a:p>
          <a:p>
            <a:r>
              <a:rPr lang="en-US" b="1" dirty="0"/>
              <a:t>3. Modelling</a:t>
            </a:r>
          </a:p>
          <a:p>
            <a:endParaRPr lang="en-US" dirty="0"/>
          </a:p>
          <a:p>
            <a:r>
              <a:rPr lang="en-US" dirty="0"/>
              <a:t>(a). The first step to our modelling was to finalize our </a:t>
            </a:r>
            <a:r>
              <a:rPr lang="en-US" b="1" dirty="0"/>
              <a:t>word embeddings</a:t>
            </a:r>
            <a:r>
              <a:rPr lang="en-US" dirty="0"/>
              <a:t>, vectorization techniques such as </a:t>
            </a:r>
            <a:r>
              <a:rPr lang="en-US" dirty="0" err="1"/>
              <a:t>tfidf</a:t>
            </a:r>
            <a:r>
              <a:rPr lang="en-US" dirty="0"/>
              <a:t> were used but again produced high dimensionality and captured less contextual information, embeddings like </a:t>
            </a:r>
            <a:r>
              <a:rPr lang="en-US" dirty="0" err="1"/>
              <a:t>fasttext</a:t>
            </a:r>
            <a:r>
              <a:rPr lang="en-US" dirty="0"/>
              <a:t>, word2vec and </a:t>
            </a:r>
            <a:r>
              <a:rPr lang="en-US" dirty="0" err="1"/>
              <a:t>bert</a:t>
            </a:r>
            <a:r>
              <a:rPr lang="en-US" dirty="0"/>
              <a:t> embeddings were used and the most optimal result were given by </a:t>
            </a:r>
            <a:r>
              <a:rPr lang="en-US" b="1" dirty="0"/>
              <a:t>‘all-MiniLM-L6-v2’ </a:t>
            </a:r>
            <a:r>
              <a:rPr lang="en-US" dirty="0"/>
              <a:t>model encodings  from hugging face hub .</a:t>
            </a:r>
          </a:p>
          <a:p>
            <a:endParaRPr lang="en-US" dirty="0"/>
          </a:p>
          <a:p>
            <a:r>
              <a:rPr lang="en-US" dirty="0"/>
              <a:t>Base model (for which) can be  found here : </a:t>
            </a:r>
            <a:r>
              <a:rPr lang="en-US" dirty="0">
                <a:hlinkClick r:id="rId4"/>
              </a:rPr>
              <a:t>https://huggingface.co/nreimers/MiniLM-L6-H384-uncased </a:t>
            </a:r>
            <a:endParaRPr lang="en-US" dirty="0"/>
          </a:p>
        </p:txBody>
      </p:sp>
    </p:spTree>
    <p:extLst>
      <p:ext uri="{BB962C8B-B14F-4D97-AF65-F5344CB8AC3E}">
        <p14:creationId xmlns:p14="http://schemas.microsoft.com/office/powerpoint/2010/main" val="412233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1000108"/>
            <a:ext cx="6186502" cy="928694"/>
          </a:xfrm>
        </p:spPr>
        <p:txBody>
          <a:bodyPr>
            <a:normAutofit/>
          </a:bodyPr>
          <a:lstStyle/>
          <a:p>
            <a:pPr lvl="0" algn="l">
              <a:lnSpc>
                <a:spcPct val="115000"/>
              </a:lnSpc>
              <a:spcBef>
                <a:spcPts val="0"/>
              </a:spcBef>
              <a:defRPr/>
            </a:pPr>
            <a:r>
              <a:rPr lang="en-US" sz="2800" b="1" dirty="0">
                <a:solidFill>
                  <a:srgbClr val="1D1D1D"/>
                </a:solidFill>
                <a:latin typeface="Arial Black" pitchFamily="34" charset="0"/>
                <a:ea typeface="Verdana"/>
                <a:cs typeface="Verdana"/>
                <a:sym typeface="Verdana"/>
              </a:rPr>
              <a:t>Approach:</a:t>
            </a:r>
            <a:endParaRPr lang="en-US" sz="2800" dirty="0">
              <a:latin typeface="Arial Black" pitchFamily="34" charset="0"/>
            </a:endParaRPr>
          </a:p>
        </p:txBody>
      </p:sp>
      <p:pic>
        <p:nvPicPr>
          <p:cNvPr id="3" name="Picture 2" descr="Doceree_logo.png"/>
          <p:cNvPicPr>
            <a:picLocks noChangeAspect="1"/>
          </p:cNvPicPr>
          <p:nvPr/>
        </p:nvPicPr>
        <p:blipFill>
          <a:blip r:embed="rId3" cstate="print"/>
          <a:stretch>
            <a:fillRect/>
          </a:stretch>
        </p:blipFill>
        <p:spPr>
          <a:xfrm>
            <a:off x="6715140" y="214290"/>
            <a:ext cx="2063750" cy="428628"/>
          </a:xfrm>
          <a:prstGeom prst="rect">
            <a:avLst/>
          </a:prstGeom>
        </p:spPr>
      </p:pic>
      <p:pic>
        <p:nvPicPr>
          <p:cNvPr id="4" name="Picture 3" descr="CG-2023-logo.png"/>
          <p:cNvPicPr>
            <a:picLocks noChangeAspect="1"/>
          </p:cNvPicPr>
          <p:nvPr/>
        </p:nvPicPr>
        <p:blipFill>
          <a:blip r:embed="rId4"/>
          <a:stretch>
            <a:fillRect/>
          </a:stretch>
        </p:blipFill>
        <p:spPr>
          <a:xfrm>
            <a:off x="214282" y="285728"/>
            <a:ext cx="1866886" cy="685795"/>
          </a:xfrm>
          <a:prstGeom prst="rect">
            <a:avLst/>
          </a:prstGeom>
        </p:spPr>
      </p:pic>
      <p:sp>
        <p:nvSpPr>
          <p:cNvPr id="5" name="TextBox 4">
            <a:extLst>
              <a:ext uri="{FF2B5EF4-FFF2-40B4-BE49-F238E27FC236}">
                <a16:creationId xmlns:a16="http://schemas.microsoft.com/office/drawing/2014/main" id="{50344649-5EE7-AFEF-7551-A2E589895E48}"/>
              </a:ext>
            </a:extLst>
          </p:cNvPr>
          <p:cNvSpPr txBox="1"/>
          <p:nvPr/>
        </p:nvSpPr>
        <p:spPr>
          <a:xfrm>
            <a:off x="571472" y="1464455"/>
            <a:ext cx="7560840" cy="2031325"/>
          </a:xfrm>
          <a:prstGeom prst="rect">
            <a:avLst/>
          </a:prstGeom>
          <a:noFill/>
        </p:spPr>
        <p:txBody>
          <a:bodyPr wrap="square" rtlCol="0">
            <a:spAutoFit/>
          </a:bodyPr>
          <a:lstStyle/>
          <a:p>
            <a:endParaRPr lang="en-US" dirty="0"/>
          </a:p>
          <a:p>
            <a:r>
              <a:rPr lang="en-US" b="1" dirty="0"/>
              <a:t>3. Modelling</a:t>
            </a:r>
          </a:p>
          <a:p>
            <a:endParaRPr lang="en-US" dirty="0"/>
          </a:p>
          <a:p>
            <a:r>
              <a:rPr lang="en-US" dirty="0"/>
              <a:t>(b). Our final word embeddings were of size 384 dims and were concatenated with our 4 categorical features of PLATFORM_ID,DEVICETYPE,PLATFORMTYPE and WEBSITE. Our training data frame looked something like this with shape of (159512 x 388).</a:t>
            </a:r>
          </a:p>
        </p:txBody>
      </p:sp>
      <p:pic>
        <p:nvPicPr>
          <p:cNvPr id="7" name="Picture 6">
            <a:extLst>
              <a:ext uri="{FF2B5EF4-FFF2-40B4-BE49-F238E27FC236}">
                <a16:creationId xmlns:a16="http://schemas.microsoft.com/office/drawing/2014/main" id="{ECD39301-F4BF-CD58-43AC-42F194DE3FA9}"/>
              </a:ext>
            </a:extLst>
          </p:cNvPr>
          <p:cNvPicPr>
            <a:picLocks noChangeAspect="1"/>
          </p:cNvPicPr>
          <p:nvPr/>
        </p:nvPicPr>
        <p:blipFill>
          <a:blip r:embed="rId5"/>
          <a:stretch>
            <a:fillRect/>
          </a:stretch>
        </p:blipFill>
        <p:spPr>
          <a:xfrm>
            <a:off x="419012" y="3677650"/>
            <a:ext cx="8280920" cy="2180242"/>
          </a:xfrm>
          <a:prstGeom prst="rect">
            <a:avLst/>
          </a:prstGeom>
        </p:spPr>
      </p:pic>
      <p:sp>
        <p:nvSpPr>
          <p:cNvPr id="8" name="Rectangle 7">
            <a:extLst>
              <a:ext uri="{FF2B5EF4-FFF2-40B4-BE49-F238E27FC236}">
                <a16:creationId xmlns:a16="http://schemas.microsoft.com/office/drawing/2014/main" id="{417DCFCF-5563-9A58-2D01-9D71EEE8E856}"/>
              </a:ext>
            </a:extLst>
          </p:cNvPr>
          <p:cNvSpPr/>
          <p:nvPr/>
        </p:nvSpPr>
        <p:spPr>
          <a:xfrm>
            <a:off x="2699792" y="3677650"/>
            <a:ext cx="6012668" cy="2180242"/>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8A948D8-1C3B-CEDD-A178-6FECA8B4D568}"/>
              </a:ext>
            </a:extLst>
          </p:cNvPr>
          <p:cNvCxnSpPr/>
          <p:nvPr/>
        </p:nvCxnSpPr>
        <p:spPr>
          <a:xfrm>
            <a:off x="3779912" y="5857892"/>
            <a:ext cx="0" cy="3794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73601B4-53EE-1106-85DC-8646763FE27B}"/>
              </a:ext>
            </a:extLst>
          </p:cNvPr>
          <p:cNvSpPr txBox="1"/>
          <p:nvPr/>
        </p:nvSpPr>
        <p:spPr>
          <a:xfrm>
            <a:off x="2915816" y="6201907"/>
            <a:ext cx="2232248" cy="369332"/>
          </a:xfrm>
          <a:prstGeom prst="rect">
            <a:avLst/>
          </a:prstGeom>
          <a:noFill/>
        </p:spPr>
        <p:txBody>
          <a:bodyPr wrap="square" rtlCol="0">
            <a:spAutoFit/>
          </a:bodyPr>
          <a:lstStyle/>
          <a:p>
            <a:r>
              <a:rPr lang="en-US" dirty="0"/>
              <a:t>Textual features</a:t>
            </a:r>
          </a:p>
        </p:txBody>
      </p:sp>
      <p:sp>
        <p:nvSpPr>
          <p:cNvPr id="12" name="Rectangle 11">
            <a:extLst>
              <a:ext uri="{FF2B5EF4-FFF2-40B4-BE49-F238E27FC236}">
                <a16:creationId xmlns:a16="http://schemas.microsoft.com/office/drawing/2014/main" id="{6B4786A7-114F-D1CB-D382-8FB7D8B744D0}"/>
              </a:ext>
            </a:extLst>
          </p:cNvPr>
          <p:cNvSpPr/>
          <p:nvPr/>
        </p:nvSpPr>
        <p:spPr>
          <a:xfrm>
            <a:off x="419012" y="3677650"/>
            <a:ext cx="2268252" cy="218024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F398B1D-4273-9EBC-3D37-CB8C5D2CF993}"/>
              </a:ext>
            </a:extLst>
          </p:cNvPr>
          <p:cNvCxnSpPr/>
          <p:nvPr/>
        </p:nvCxnSpPr>
        <p:spPr>
          <a:xfrm>
            <a:off x="1259632" y="5857892"/>
            <a:ext cx="0" cy="3794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89079847-8299-C91D-28B4-46E138E91075}"/>
              </a:ext>
            </a:extLst>
          </p:cNvPr>
          <p:cNvSpPr txBox="1"/>
          <p:nvPr/>
        </p:nvSpPr>
        <p:spPr>
          <a:xfrm>
            <a:off x="401364" y="6145167"/>
            <a:ext cx="2232248" cy="369332"/>
          </a:xfrm>
          <a:prstGeom prst="rect">
            <a:avLst/>
          </a:prstGeom>
          <a:noFill/>
        </p:spPr>
        <p:txBody>
          <a:bodyPr wrap="square" rtlCol="0">
            <a:spAutoFit/>
          </a:bodyPr>
          <a:lstStyle/>
          <a:p>
            <a:r>
              <a:rPr lang="en-US" dirty="0"/>
              <a:t>Categorical features</a:t>
            </a:r>
          </a:p>
        </p:txBody>
      </p:sp>
    </p:spTree>
    <p:extLst>
      <p:ext uri="{BB962C8B-B14F-4D97-AF65-F5344CB8AC3E}">
        <p14:creationId xmlns:p14="http://schemas.microsoft.com/office/powerpoint/2010/main" val="2640667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1078</Words>
  <Application>Microsoft Office PowerPoint</Application>
  <PresentationFormat>On-screen Show (4:3)</PresentationFormat>
  <Paragraphs>66</Paragraphs>
  <Slides>14</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Calibri</vt:lpstr>
      <vt:lpstr>Office Theme</vt:lpstr>
      <vt:lpstr>Machine Learning  Hackathon</vt:lpstr>
      <vt:lpstr>Brief Description of the Problem at hand: </vt:lpstr>
      <vt:lpstr>Solution proposed and description:</vt:lpstr>
      <vt:lpstr>Approach:</vt:lpstr>
      <vt:lpstr>Approach:</vt:lpstr>
      <vt:lpstr>Approach:</vt:lpstr>
      <vt:lpstr>Approach:</vt:lpstr>
      <vt:lpstr>Approach:</vt:lpstr>
      <vt:lpstr>Approach:</vt:lpstr>
      <vt:lpstr>Approach:</vt:lpstr>
      <vt:lpstr>Execution Demo (Video/ Screenshots) of the solution:</vt:lpstr>
      <vt:lpstr>Source code in ZIP file/Github URL:</vt:lpstr>
      <vt:lpstr>Additional comments (optional):</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Hackathon</dc:title>
  <dc:creator>Aditi Tijage</dc:creator>
  <cp:lastModifiedBy>KAUSTAV DAS</cp:lastModifiedBy>
  <cp:revision>8</cp:revision>
  <dcterms:created xsi:type="dcterms:W3CDTF">2023-06-02T05:10:51Z</dcterms:created>
  <dcterms:modified xsi:type="dcterms:W3CDTF">2023-07-29T05:53:44Z</dcterms:modified>
</cp:coreProperties>
</file>